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vijetli stil 2 - Isticanj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Srednji stil 4 - Isticanj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avokutnik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avokutnik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28" name="Rezervirano mjesto datum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675B9E3-D2B1-48BC-91C9-DDAC46A6E7C6}" type="datetimeFigureOut">
              <a:rPr lang="hr-HR" smtClean="0"/>
              <a:t>22.2.2013.</a:t>
            </a:fld>
            <a:endParaRPr lang="hr-HR"/>
          </a:p>
        </p:txBody>
      </p:sp>
      <p:sp>
        <p:nvSpPr>
          <p:cNvPr id="17" name="Rezervirano mjesto podnožja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29" name="Rezervirano mjesto broja slajda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3A2B10-F1DA-472C-A2C7-0B7FCB12D150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B9E3-D2B1-48BC-91C9-DDAC46A6E7C6}" type="datetimeFigureOut">
              <a:rPr lang="hr-HR" smtClean="0"/>
              <a:t>22.2.2013.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3A2B10-F1DA-472C-A2C7-0B7FCB12D150}" type="slidenum">
              <a:rPr lang="hr-HR" smtClean="0"/>
              <a:t>‹#›</a:t>
            </a:fld>
            <a:endParaRPr lang="hr-HR"/>
          </a:p>
        </p:txBody>
      </p:sp>
      <p:sp>
        <p:nvSpPr>
          <p:cNvPr id="8" name="Rezervirano mjesto sadržaja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7" name="Pravokutnik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avokutnik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2" name="Rezervirano mjesto datum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B9E3-D2B1-48BC-91C9-DDAC46A6E7C6}" type="datetimeFigureOut">
              <a:rPr lang="hr-HR" smtClean="0"/>
              <a:t>22.2.2013.</a:t>
            </a:fld>
            <a:endParaRPr lang="hr-HR"/>
          </a:p>
        </p:txBody>
      </p:sp>
      <p:sp>
        <p:nvSpPr>
          <p:cNvPr id="13" name="Rezervirano mjesto broja slajda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83A2B10-F1DA-472C-A2C7-0B7FCB12D150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Rezervirano mjesto podnožja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9" name="Rezervirano mjesto sadržaja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1" name="Rezervirano mjesto sadržaja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8" name="Rezervirano mjesto datum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675B9E3-D2B1-48BC-91C9-DDAC46A6E7C6}" type="datetimeFigureOut">
              <a:rPr lang="hr-HR" smtClean="0"/>
              <a:t>22.2.2013.</a:t>
            </a:fld>
            <a:endParaRPr lang="hr-HR"/>
          </a:p>
        </p:txBody>
      </p:sp>
      <p:sp>
        <p:nvSpPr>
          <p:cNvPr id="10" name="Rezervirano mjesto broja slajda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83A2B10-F1DA-472C-A2C7-0B7FCB12D150}" type="slidenum">
              <a:rPr lang="hr-HR" smtClean="0"/>
              <a:t>‹#›</a:t>
            </a:fld>
            <a:endParaRPr lang="hr-HR"/>
          </a:p>
        </p:txBody>
      </p:sp>
      <p:sp>
        <p:nvSpPr>
          <p:cNvPr id="12" name="Rezervirano mjesto podnožja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1" name="Rezervirano mjesto sadržaja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3" name="Rezervirano mjesto sadržaja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0" name="Rezervirano mjesto datum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675B9E3-D2B1-48BC-91C9-DDAC46A6E7C6}" type="datetimeFigureOut">
              <a:rPr lang="hr-HR" smtClean="0"/>
              <a:t>22.2.2013.</a:t>
            </a:fld>
            <a:endParaRPr lang="hr-HR"/>
          </a:p>
        </p:txBody>
      </p:sp>
      <p:sp>
        <p:nvSpPr>
          <p:cNvPr id="12" name="Rezervirano mjesto broja slajda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83A2B10-F1DA-472C-A2C7-0B7FCB12D150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Rezervirano mjesto podnožja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hr-HR"/>
          </a:p>
        </p:txBody>
      </p:sp>
      <p:sp>
        <p:nvSpPr>
          <p:cNvPr id="16" name="Rezervirano mjesto teksta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15" name="Rezervirano mjesto teksta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B9E3-D2B1-48BC-91C9-DDAC46A6E7C6}" type="datetimeFigureOut">
              <a:rPr lang="hr-HR" smtClean="0"/>
              <a:t>22.2.2013.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3A2B10-F1DA-472C-A2C7-0B7FCB12D15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B9E3-D2B1-48BC-91C9-DDAC46A6E7C6}" type="datetimeFigureOut">
              <a:rPr lang="hr-HR" smtClean="0"/>
              <a:t>22.2.2013.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3A2B10-F1DA-472C-A2C7-0B7FCB12D15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B9E3-D2B1-48BC-91C9-DDAC46A6E7C6}" type="datetimeFigureOut">
              <a:rPr lang="hr-HR" smtClean="0"/>
              <a:t>22.2.2013.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3A2B10-F1DA-472C-A2C7-0B7FCB12D150}" type="slidenum">
              <a:rPr lang="hr-HR" smtClean="0"/>
              <a:t>‹#›</a:t>
            </a:fld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9" name="Rezervirano mjesto sadržaja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8" name="Pravokutnik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avokutnik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1" name="Pravokutnik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zervirano mjesto datum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675B9E3-D2B1-48BC-91C9-DDAC46A6E7C6}" type="datetimeFigureOut">
              <a:rPr lang="hr-HR" smtClean="0"/>
              <a:t>22.2.2013.</a:t>
            </a:fld>
            <a:endParaRPr lang="hr-HR"/>
          </a:p>
        </p:txBody>
      </p:sp>
      <p:sp>
        <p:nvSpPr>
          <p:cNvPr id="13" name="Rezervirano mjesto broja slajda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83A2B10-F1DA-472C-A2C7-0B7FCB12D150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Rezervirano mjesto podnožja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r-HR" smtClean="0"/>
              <a:t>Pritisnite ikonu za dodavanje slike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5B9E3-D2B1-48BC-91C9-DDAC46A6E7C6}" type="datetimeFigureOut">
              <a:rPr lang="hr-HR" smtClean="0"/>
              <a:t>22.2.2013.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A2B10-F1DA-472C-A2C7-0B7FCB12D150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675B9E3-D2B1-48BC-91C9-DDAC46A6E7C6}" type="datetimeFigureOut">
              <a:rPr lang="hr-HR" smtClean="0"/>
              <a:t>22.2.2013.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7" name="Pravokutnik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avokutnik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83A2B10-F1DA-472C-A2C7-0B7FCB12D150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zervirano mjesto naslova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3" name="Rezervirano mjesto teksta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14" name="Rezervirano mjesto datum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675B9E3-D2B1-48BC-91C9-DDAC46A6E7C6}" type="datetimeFigureOut">
              <a:rPr lang="hr-HR" smtClean="0"/>
              <a:t>22.2.2013.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7" name="Pravokutnik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avokutnik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Rezervirano mjesto broja slajda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83A2B10-F1DA-472C-A2C7-0B7FCB12D150}" type="slidenum">
              <a:rPr lang="hr-HR" smtClean="0"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67544" y="548680"/>
            <a:ext cx="8371656" cy="4968552"/>
          </a:xfrm>
        </p:spPr>
        <p:txBody>
          <a:bodyPr>
            <a:normAutofit/>
          </a:bodyPr>
          <a:lstStyle/>
          <a:p>
            <a:pPr lvl="0"/>
            <a:r>
              <a:rPr lang="hr-HR" dirty="0" smtClean="0"/>
              <a:t>Primjer pisane provjere znanja temeljene na obrazovnim ishodima državne mature (opće gimnazije)  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Barbara </a:t>
            </a:r>
            <a:r>
              <a:rPr lang="hr-HR" dirty="0" err="1" smtClean="0"/>
              <a:t>Turin</a:t>
            </a:r>
            <a:r>
              <a:rPr lang="hr-HR" dirty="0" smtClean="0"/>
              <a:t>, </a:t>
            </a:r>
            <a:r>
              <a:rPr lang="hr-HR" dirty="0" err="1" smtClean="0"/>
              <a:t>prof</a:t>
            </a:r>
            <a:r>
              <a:rPr lang="hr-HR" dirty="0" smtClean="0"/>
              <a:t>.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Obrazovni ishodi državne mature za latinski jezik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hr-HR" dirty="0" smtClean="0"/>
              <a:t>TEMELJNA ČETIRI PODRUČJA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1"/>
          </p:nvPr>
        </p:nvSpPr>
        <p:spPr>
          <a:xfrm>
            <a:off x="2843808" y="1916832"/>
            <a:ext cx="5919192" cy="4255368"/>
          </a:xfrm>
        </p:spPr>
        <p:txBody>
          <a:bodyPr/>
          <a:lstStyle/>
          <a:p>
            <a:r>
              <a:rPr lang="hr-HR" dirty="0" smtClean="0"/>
              <a:t>razumijevanje izvornog teksta</a:t>
            </a:r>
          </a:p>
          <a:p>
            <a:r>
              <a:rPr lang="hr-HR" dirty="0" smtClean="0"/>
              <a:t>ovladanost gramatičkim oblicima</a:t>
            </a:r>
          </a:p>
          <a:p>
            <a:r>
              <a:rPr lang="hr-HR" dirty="0" smtClean="0"/>
              <a:t>poznavanje vokabulara</a:t>
            </a:r>
          </a:p>
          <a:p>
            <a:r>
              <a:rPr lang="hr-HR" dirty="0" smtClean="0"/>
              <a:t>poznavanje rimske kulture i civilizacije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Treća školska zadaća za 2. razred opće, matematičke i jezične gimnazije</a:t>
            </a:r>
            <a:endParaRPr lang="hr-HR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hr-HR" dirty="0" smtClean="0"/>
              <a:t>gradivo koje se provjerava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hr-HR" dirty="0" smtClean="0"/>
              <a:t>1.zavisno-složene rečenice</a:t>
            </a:r>
          </a:p>
          <a:p>
            <a:pPr>
              <a:buFont typeface="Wingdings" pitchFamily="2" charset="2"/>
              <a:buChar char="v"/>
            </a:pPr>
            <a:r>
              <a:rPr lang="hr-HR" dirty="0" smtClean="0"/>
              <a:t>vremenske</a:t>
            </a:r>
          </a:p>
          <a:p>
            <a:pPr>
              <a:buFont typeface="Wingdings" pitchFamily="2" charset="2"/>
              <a:buChar char="v"/>
            </a:pPr>
            <a:r>
              <a:rPr lang="hr-HR" dirty="0" smtClean="0"/>
              <a:t>uzročne</a:t>
            </a:r>
          </a:p>
          <a:p>
            <a:pPr>
              <a:buFont typeface="Wingdings" pitchFamily="2" charset="2"/>
              <a:buChar char="v"/>
            </a:pPr>
            <a:r>
              <a:rPr lang="hr-HR" dirty="0" smtClean="0"/>
              <a:t>pogodbene</a:t>
            </a:r>
          </a:p>
          <a:p>
            <a:pPr>
              <a:buFont typeface="Wingdings" pitchFamily="2" charset="2"/>
              <a:buChar char="v"/>
            </a:pPr>
            <a:r>
              <a:rPr lang="hr-HR" dirty="0" smtClean="0"/>
              <a:t>odnosne</a:t>
            </a:r>
          </a:p>
          <a:p>
            <a:pPr>
              <a:buFont typeface="Wingdings" pitchFamily="2" charset="2"/>
              <a:buChar char="v"/>
            </a:pPr>
            <a:r>
              <a:rPr lang="hr-HR" dirty="0" smtClean="0"/>
              <a:t>namjerne</a:t>
            </a:r>
          </a:p>
          <a:p>
            <a:pPr>
              <a:buNone/>
            </a:pPr>
            <a:r>
              <a:rPr lang="hr-HR" dirty="0" smtClean="0"/>
              <a:t>2.pravilo CT</a:t>
            </a:r>
          </a:p>
          <a:p>
            <a:pPr>
              <a:buNone/>
            </a:pPr>
            <a:r>
              <a:rPr lang="hr-HR" dirty="0" smtClean="0"/>
              <a:t>3.konstrukcija ACI</a:t>
            </a:r>
          </a:p>
          <a:p>
            <a:pPr>
              <a:buNone/>
            </a:pPr>
            <a:r>
              <a:rPr lang="hr-HR" dirty="0" smtClean="0"/>
              <a:t>4.particip perfekta</a:t>
            </a:r>
          </a:p>
          <a:p>
            <a:pPr>
              <a:buFont typeface="Wingdings" pitchFamily="2" charset="2"/>
              <a:buChar char="v"/>
            </a:pP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D</a:t>
            </a:r>
            <a:r>
              <a:rPr lang="hr-HR" dirty="0" smtClean="0"/>
              <a:t>odatni dijelovi za ovu pisanu provjeru znanja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hr-HR" dirty="0" smtClean="0"/>
              <a:t>dodatno gradivo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hr-HR" dirty="0" smtClean="0"/>
              <a:t>1. civilizacija vezana za tekst</a:t>
            </a:r>
          </a:p>
          <a:p>
            <a:pPr>
              <a:buNone/>
            </a:pPr>
            <a:r>
              <a:rPr lang="hr-HR" dirty="0" smtClean="0"/>
              <a:t>2. vokabular vezan za tekst – navođenje rječničkog oblika riječi, antonimi-sinonimi, traženje latinskog korijena u hrvatskim riječima</a:t>
            </a:r>
          </a:p>
          <a:p>
            <a:pPr>
              <a:buNone/>
            </a:pPr>
            <a:r>
              <a:rPr lang="hr-HR" dirty="0" smtClean="0"/>
              <a:t>3. razumijevanje poruke teksta na kojem se ispituje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Pisana provjera znanja ili školska zadaća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hr-HR" dirty="0" smtClean="0"/>
              <a:t>SLJEDEĆI PRIMJER NIJE ŠKOLSKA ZADAĆA NEGO PISANA PROVJERA ZNANJA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hr-HR" dirty="0" smtClean="0"/>
              <a:t>školska zadaća bi trebala provjeravati samo razumijevanje ili po obrazovnim ishodima:</a:t>
            </a:r>
          </a:p>
          <a:p>
            <a:pPr lvl="0"/>
            <a:r>
              <a:rPr lang="hr-HR" dirty="0" smtClean="0"/>
              <a:t>prepoznati, identificirati, razlikovati i povezati gramatičke strukture u tekstu </a:t>
            </a:r>
          </a:p>
          <a:p>
            <a:pPr lvl="0"/>
            <a:r>
              <a:rPr lang="hr-HR" dirty="0" smtClean="0"/>
              <a:t>razlikovati odnose unutar rečenice</a:t>
            </a:r>
          </a:p>
          <a:p>
            <a:pPr lvl="0"/>
            <a:r>
              <a:rPr lang="hr-HR" dirty="0" smtClean="0"/>
              <a:t>prevesti tekst s pomoću komentara</a:t>
            </a:r>
          </a:p>
          <a:p>
            <a:pPr lvl="0"/>
            <a:r>
              <a:rPr lang="hr-HR" dirty="0" smtClean="0"/>
              <a:t>prepoznati poruku i razumjeti sadržaj </a:t>
            </a:r>
            <a:r>
              <a:rPr lang="hr-HR" dirty="0" smtClean="0"/>
              <a:t>teksta</a:t>
            </a:r>
            <a:endParaRPr lang="hr-HR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BROJ PITANJA I BODOVI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hr-HR" dirty="0"/>
          </a:p>
        </p:txBody>
      </p:sp>
      <p:graphicFrame>
        <p:nvGraphicFramePr>
          <p:cNvPr id="4" name="Tablica 3"/>
          <p:cNvGraphicFramePr>
            <a:graphicFrameLocks noGrp="1"/>
          </p:cNvGraphicFramePr>
          <p:nvPr/>
        </p:nvGraphicFramePr>
        <p:xfrm>
          <a:off x="827584" y="1628800"/>
          <a:ext cx="7344816" cy="33020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184576"/>
                <a:gridCol w="1152128"/>
                <a:gridCol w="1008112"/>
              </a:tblGrid>
              <a:tr h="370840"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pitanja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bodovi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razumijevanje</a:t>
                      </a:r>
                    </a:p>
                    <a:p>
                      <a:r>
                        <a:rPr lang="hr-HR" dirty="0" smtClean="0"/>
                        <a:t>(većinom pitanja s ponuđenim odgovorima) 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14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gramatika</a:t>
                      </a:r>
                    </a:p>
                    <a:p>
                      <a:r>
                        <a:rPr lang="hr-HR" dirty="0" smtClean="0"/>
                        <a:t>(pitanja na koja treba dati jedan odgovor)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15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22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vokabular</a:t>
                      </a:r>
                    </a:p>
                    <a:p>
                      <a:r>
                        <a:rPr lang="hr-HR" dirty="0" smtClean="0"/>
                        <a:t>(miješana pitanja)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5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6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civilizacija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smtClean="0"/>
                        <a:t>(miješana pitanja)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6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10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ukupno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39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52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TEKST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hr-HR" dirty="0" smtClean="0"/>
              <a:t>CAESAR AUGUSTUS</a:t>
            </a:r>
          </a:p>
          <a:p>
            <a:pPr>
              <a:buNone/>
            </a:pPr>
            <a:r>
              <a:rPr lang="hr-HR" dirty="0" smtClean="0"/>
              <a:t>     (</a:t>
            </a:r>
            <a:r>
              <a:rPr lang="hr-HR" dirty="0" smtClean="0"/>
              <a:t>1)</a:t>
            </a:r>
            <a:r>
              <a:rPr lang="hr-HR" dirty="0" err="1" smtClean="0"/>
              <a:t>Octavianus</a:t>
            </a:r>
            <a:r>
              <a:rPr lang="hr-HR" dirty="0" smtClean="0"/>
              <a:t>, </a:t>
            </a:r>
            <a:r>
              <a:rPr lang="hr-HR" dirty="0" err="1" smtClean="0"/>
              <a:t>mortuis</a:t>
            </a:r>
            <a:r>
              <a:rPr lang="hr-HR" dirty="0" smtClean="0"/>
              <a:t> Antonio et </a:t>
            </a:r>
            <a:r>
              <a:rPr lang="hr-HR" dirty="0" err="1" smtClean="0"/>
              <a:t>Cleopatra</a:t>
            </a:r>
            <a:r>
              <a:rPr lang="hr-HR" dirty="0" smtClean="0"/>
              <a:t>, </a:t>
            </a:r>
            <a:r>
              <a:rPr lang="hr-HR" dirty="0" err="1" smtClean="0"/>
              <a:t>non</a:t>
            </a:r>
            <a:r>
              <a:rPr lang="hr-HR" dirty="0" smtClean="0"/>
              <a:t> </a:t>
            </a:r>
            <a:r>
              <a:rPr lang="hr-HR" dirty="0" err="1" smtClean="0"/>
              <a:t>statim</a:t>
            </a:r>
            <a:r>
              <a:rPr lang="hr-HR" dirty="0" smtClean="0"/>
              <a:t> </a:t>
            </a:r>
            <a:r>
              <a:rPr lang="hr-HR" dirty="0" err="1" smtClean="0"/>
              <a:t>Romam</a:t>
            </a:r>
            <a:r>
              <a:rPr lang="hr-HR" dirty="0" smtClean="0"/>
              <a:t> </a:t>
            </a:r>
            <a:r>
              <a:rPr lang="hr-HR" dirty="0" err="1" smtClean="0"/>
              <a:t>festinavit</a:t>
            </a:r>
            <a:r>
              <a:rPr lang="hr-HR" dirty="0" smtClean="0"/>
              <a:t> </a:t>
            </a:r>
            <a:r>
              <a:rPr lang="hr-HR" dirty="0" err="1" smtClean="0"/>
              <a:t>sed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Oriente</a:t>
            </a:r>
            <a:r>
              <a:rPr lang="hr-HR" dirty="0" smtClean="0"/>
              <a:t> </a:t>
            </a:r>
            <a:r>
              <a:rPr lang="hr-HR" dirty="0" err="1" smtClean="0"/>
              <a:t>manebat</a:t>
            </a:r>
            <a:r>
              <a:rPr lang="hr-HR" dirty="0" smtClean="0"/>
              <a:t> </a:t>
            </a:r>
            <a:r>
              <a:rPr lang="hr-HR" dirty="0" err="1" smtClean="0"/>
              <a:t>ut</a:t>
            </a:r>
            <a:r>
              <a:rPr lang="hr-HR" dirty="0" smtClean="0"/>
              <a:t> </a:t>
            </a:r>
            <a:r>
              <a:rPr lang="hr-HR" dirty="0" err="1" smtClean="0"/>
              <a:t>res</a:t>
            </a:r>
            <a:r>
              <a:rPr lang="hr-HR" dirty="0" smtClean="0"/>
              <a:t> </a:t>
            </a:r>
            <a:r>
              <a:rPr lang="hr-HR" dirty="0" err="1" smtClean="0"/>
              <a:t>ibi</a:t>
            </a:r>
            <a:r>
              <a:rPr lang="hr-HR" dirty="0" smtClean="0"/>
              <a:t> </a:t>
            </a:r>
            <a:r>
              <a:rPr lang="hr-HR" dirty="0" err="1" smtClean="0"/>
              <a:t>componeret</a:t>
            </a:r>
            <a:r>
              <a:rPr lang="hr-HR" dirty="0" smtClean="0"/>
              <a:t>.(2) </a:t>
            </a:r>
            <a:r>
              <a:rPr lang="hr-HR" dirty="0" err="1" smtClean="0"/>
              <a:t>Primum</a:t>
            </a:r>
            <a:r>
              <a:rPr lang="hr-HR" dirty="0" smtClean="0"/>
              <a:t> </a:t>
            </a:r>
            <a:r>
              <a:rPr lang="hr-HR" dirty="0" err="1" smtClean="0"/>
              <a:t>omnes</a:t>
            </a:r>
            <a:r>
              <a:rPr lang="hr-HR" dirty="0" smtClean="0"/>
              <a:t> </a:t>
            </a:r>
            <a:r>
              <a:rPr lang="hr-HR" dirty="0" err="1" smtClean="0"/>
              <a:t>thesauros</a:t>
            </a:r>
            <a:r>
              <a:rPr lang="hr-HR" dirty="0" smtClean="0"/>
              <a:t> </a:t>
            </a:r>
            <a:r>
              <a:rPr lang="hr-HR" dirty="0" err="1" smtClean="0"/>
              <a:t>regum</a:t>
            </a:r>
            <a:r>
              <a:rPr lang="hr-HR" dirty="0" smtClean="0"/>
              <a:t> </a:t>
            </a:r>
            <a:r>
              <a:rPr lang="hr-HR" dirty="0" err="1" smtClean="0"/>
              <a:t>Aegyptorum</a:t>
            </a:r>
            <a:r>
              <a:rPr lang="hr-HR" dirty="0" smtClean="0"/>
              <a:t>, </a:t>
            </a:r>
            <a:r>
              <a:rPr lang="hr-HR" dirty="0" err="1" smtClean="0"/>
              <a:t>praedam</a:t>
            </a:r>
            <a:r>
              <a:rPr lang="hr-HR" dirty="0" smtClean="0"/>
              <a:t> </a:t>
            </a:r>
            <a:r>
              <a:rPr lang="hr-HR" dirty="0" err="1" smtClean="0"/>
              <a:t>ingentem</a:t>
            </a:r>
            <a:r>
              <a:rPr lang="hr-HR" dirty="0" smtClean="0"/>
              <a:t>, </a:t>
            </a:r>
            <a:r>
              <a:rPr lang="hr-HR" dirty="0" err="1" smtClean="0"/>
              <a:t>collectos</a:t>
            </a:r>
            <a:r>
              <a:rPr lang="hr-HR" dirty="0" smtClean="0"/>
              <a:t> </a:t>
            </a:r>
            <a:r>
              <a:rPr lang="hr-HR" dirty="0" err="1" smtClean="0"/>
              <a:t>Romam</a:t>
            </a:r>
            <a:r>
              <a:rPr lang="hr-HR" dirty="0" smtClean="0"/>
              <a:t> </a:t>
            </a:r>
            <a:r>
              <a:rPr lang="hr-HR" dirty="0" err="1" smtClean="0"/>
              <a:t>remisit</a:t>
            </a:r>
            <a:r>
              <a:rPr lang="hr-HR" dirty="0" smtClean="0"/>
              <a:t>.(3)</a:t>
            </a:r>
            <a:r>
              <a:rPr lang="hr-HR" dirty="0" err="1" smtClean="0"/>
              <a:t>Deinde</a:t>
            </a:r>
            <a:r>
              <a:rPr lang="hr-HR" dirty="0" smtClean="0"/>
              <a:t>, </a:t>
            </a:r>
            <a:r>
              <a:rPr lang="hr-HR" dirty="0" err="1" smtClean="0"/>
              <a:t>cum</a:t>
            </a:r>
            <a:r>
              <a:rPr lang="hr-HR" dirty="0" smtClean="0"/>
              <a:t> </a:t>
            </a:r>
            <a:r>
              <a:rPr lang="hr-HR" dirty="0" err="1" smtClean="0"/>
              <a:t>amicum</a:t>
            </a:r>
            <a:r>
              <a:rPr lang="hr-HR" dirty="0" smtClean="0"/>
              <a:t> </a:t>
            </a:r>
            <a:r>
              <a:rPr lang="hr-HR" dirty="0" err="1" smtClean="0"/>
              <a:t>quendam</a:t>
            </a:r>
            <a:r>
              <a:rPr lang="hr-HR" dirty="0" smtClean="0"/>
              <a:t> </a:t>
            </a:r>
            <a:r>
              <a:rPr lang="hr-HR" dirty="0" err="1" smtClean="0"/>
              <a:t>Aegypto</a:t>
            </a:r>
            <a:r>
              <a:rPr lang="hr-HR" dirty="0" smtClean="0"/>
              <a:t> </a:t>
            </a:r>
            <a:r>
              <a:rPr lang="hr-HR" dirty="0" err="1" smtClean="0"/>
              <a:t>praefecisset</a:t>
            </a:r>
            <a:r>
              <a:rPr lang="hr-HR" dirty="0" smtClean="0"/>
              <a:t>, ad </a:t>
            </a:r>
            <a:r>
              <a:rPr lang="hr-HR" dirty="0" err="1" smtClean="0"/>
              <a:t>ceteras</a:t>
            </a:r>
            <a:r>
              <a:rPr lang="hr-HR" dirty="0" smtClean="0"/>
              <a:t> </a:t>
            </a:r>
            <a:r>
              <a:rPr lang="hr-HR" dirty="0" err="1" smtClean="0"/>
              <a:t>terras</a:t>
            </a:r>
            <a:r>
              <a:rPr lang="hr-HR" dirty="0" smtClean="0"/>
              <a:t> </a:t>
            </a:r>
            <a:r>
              <a:rPr lang="hr-HR" dirty="0" err="1" smtClean="0"/>
              <a:t>Orientis</a:t>
            </a:r>
            <a:r>
              <a:rPr lang="hr-HR" dirty="0" smtClean="0"/>
              <a:t> </a:t>
            </a:r>
            <a:r>
              <a:rPr lang="hr-HR" dirty="0" err="1" smtClean="0"/>
              <a:t>profectus</a:t>
            </a:r>
            <a:r>
              <a:rPr lang="hr-HR" dirty="0" smtClean="0"/>
              <a:t>, </a:t>
            </a:r>
            <a:r>
              <a:rPr lang="hr-HR" dirty="0" err="1" smtClean="0"/>
              <a:t>provincias</a:t>
            </a:r>
            <a:r>
              <a:rPr lang="hr-HR" dirty="0" smtClean="0"/>
              <a:t> </a:t>
            </a:r>
            <a:r>
              <a:rPr lang="hr-HR" dirty="0" err="1" smtClean="0"/>
              <a:t>imperii</a:t>
            </a:r>
            <a:r>
              <a:rPr lang="hr-HR" dirty="0" smtClean="0"/>
              <a:t> Romani </a:t>
            </a:r>
            <a:r>
              <a:rPr lang="hr-HR" dirty="0" err="1" smtClean="0"/>
              <a:t>praesidiis</a:t>
            </a:r>
            <a:r>
              <a:rPr lang="hr-HR" dirty="0" smtClean="0"/>
              <a:t> </a:t>
            </a:r>
            <a:r>
              <a:rPr lang="hr-HR" dirty="0" err="1" smtClean="0"/>
              <a:t>validis</a:t>
            </a:r>
            <a:r>
              <a:rPr lang="hr-HR" dirty="0" smtClean="0"/>
              <a:t> </a:t>
            </a:r>
            <a:r>
              <a:rPr lang="hr-HR" dirty="0" err="1" smtClean="0"/>
              <a:t>confirmavit</a:t>
            </a:r>
            <a:r>
              <a:rPr lang="hr-HR" dirty="0" smtClean="0"/>
              <a:t>.(4) </a:t>
            </a:r>
            <a:r>
              <a:rPr lang="hr-HR" dirty="0" err="1" smtClean="0"/>
              <a:t>Cum</a:t>
            </a:r>
            <a:r>
              <a:rPr lang="hr-HR" dirty="0" smtClean="0"/>
              <a:t> </a:t>
            </a:r>
            <a:r>
              <a:rPr lang="hr-HR" dirty="0" err="1" smtClean="0"/>
              <a:t>regibus</a:t>
            </a:r>
            <a:r>
              <a:rPr lang="hr-HR" dirty="0" smtClean="0"/>
              <a:t> </a:t>
            </a:r>
            <a:r>
              <a:rPr lang="hr-HR" dirty="0" err="1" smtClean="0"/>
              <a:t>finitimis</a:t>
            </a:r>
            <a:r>
              <a:rPr lang="hr-HR" dirty="0" smtClean="0"/>
              <a:t> </a:t>
            </a:r>
            <a:r>
              <a:rPr lang="hr-HR" dirty="0" err="1" smtClean="0"/>
              <a:t>foedera</a:t>
            </a:r>
            <a:r>
              <a:rPr lang="hr-HR" dirty="0" smtClean="0"/>
              <a:t> </a:t>
            </a:r>
            <a:r>
              <a:rPr lang="hr-HR" dirty="0" err="1" smtClean="0"/>
              <a:t>fecit</a:t>
            </a:r>
            <a:r>
              <a:rPr lang="hr-HR" dirty="0" smtClean="0"/>
              <a:t>, ne bella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finibus</a:t>
            </a:r>
            <a:r>
              <a:rPr lang="hr-HR" dirty="0" smtClean="0"/>
              <a:t> </a:t>
            </a:r>
            <a:r>
              <a:rPr lang="hr-HR" dirty="0" err="1" smtClean="0"/>
              <a:t>imperii</a:t>
            </a:r>
            <a:r>
              <a:rPr lang="hr-HR" dirty="0" smtClean="0"/>
              <a:t> </a:t>
            </a:r>
            <a:r>
              <a:rPr lang="hr-HR" dirty="0" err="1" smtClean="0"/>
              <a:t>fierent</a:t>
            </a:r>
            <a:r>
              <a:rPr lang="hr-HR" dirty="0" smtClean="0"/>
              <a:t>.(5) </a:t>
            </a:r>
            <a:r>
              <a:rPr lang="hr-HR" dirty="0" err="1" smtClean="0"/>
              <a:t>Proximo</a:t>
            </a:r>
            <a:r>
              <a:rPr lang="hr-HR" dirty="0" smtClean="0"/>
              <a:t> </a:t>
            </a:r>
            <a:r>
              <a:rPr lang="hr-HR" dirty="0" err="1" smtClean="0"/>
              <a:t>anno</a:t>
            </a:r>
            <a:r>
              <a:rPr lang="hr-HR" dirty="0" smtClean="0"/>
              <a:t>, </a:t>
            </a:r>
            <a:r>
              <a:rPr lang="hr-HR" dirty="0" err="1" smtClean="0"/>
              <a:t>diu</a:t>
            </a:r>
            <a:r>
              <a:rPr lang="hr-HR" dirty="0" smtClean="0"/>
              <a:t> </a:t>
            </a:r>
            <a:r>
              <a:rPr lang="hr-HR" dirty="0" err="1" smtClean="0"/>
              <a:t>expectatus</a:t>
            </a:r>
            <a:r>
              <a:rPr lang="hr-HR" dirty="0" smtClean="0"/>
              <a:t>, </a:t>
            </a:r>
            <a:r>
              <a:rPr lang="hr-HR" dirty="0" err="1" smtClean="0"/>
              <a:t>Romam</a:t>
            </a:r>
            <a:r>
              <a:rPr lang="hr-HR" dirty="0" smtClean="0"/>
              <a:t> </a:t>
            </a:r>
            <a:r>
              <a:rPr lang="hr-HR" dirty="0" err="1" smtClean="0"/>
              <a:t>rediit</a:t>
            </a:r>
            <a:r>
              <a:rPr lang="hr-HR" dirty="0" smtClean="0"/>
              <a:t>.(6)</a:t>
            </a:r>
            <a:r>
              <a:rPr lang="hr-HR" dirty="0" err="1" smtClean="0"/>
              <a:t>Senatus</a:t>
            </a:r>
            <a:r>
              <a:rPr lang="hr-HR" dirty="0" smtClean="0"/>
              <a:t> </a:t>
            </a:r>
            <a:r>
              <a:rPr lang="hr-HR" dirty="0" err="1" smtClean="0"/>
              <a:t>populusque</a:t>
            </a:r>
            <a:r>
              <a:rPr lang="hr-HR" dirty="0" smtClean="0"/>
              <a:t> </a:t>
            </a:r>
            <a:r>
              <a:rPr lang="hr-HR" dirty="0" err="1" smtClean="0"/>
              <a:t>eum</a:t>
            </a:r>
            <a:r>
              <a:rPr lang="hr-HR" dirty="0" smtClean="0"/>
              <a:t> </a:t>
            </a:r>
            <a:r>
              <a:rPr lang="hr-HR" dirty="0" err="1" smtClean="0"/>
              <a:t>summo</a:t>
            </a:r>
            <a:r>
              <a:rPr lang="hr-HR" dirty="0" smtClean="0"/>
              <a:t> </a:t>
            </a:r>
            <a:r>
              <a:rPr lang="hr-HR" dirty="0" err="1" smtClean="0"/>
              <a:t>gaudio</a:t>
            </a:r>
            <a:r>
              <a:rPr lang="hr-HR" dirty="0" smtClean="0"/>
              <a:t> </a:t>
            </a:r>
            <a:r>
              <a:rPr lang="hr-HR" dirty="0" err="1" smtClean="0"/>
              <a:t>summisque</a:t>
            </a:r>
            <a:r>
              <a:rPr lang="hr-HR" dirty="0" smtClean="0"/>
              <a:t> </a:t>
            </a:r>
            <a:r>
              <a:rPr lang="hr-HR" dirty="0" err="1" smtClean="0"/>
              <a:t>honoribus</a:t>
            </a:r>
            <a:r>
              <a:rPr lang="hr-HR" dirty="0" smtClean="0"/>
              <a:t> </a:t>
            </a:r>
            <a:r>
              <a:rPr lang="hr-HR" dirty="0" err="1" smtClean="0"/>
              <a:t>exceperunt</a:t>
            </a:r>
            <a:r>
              <a:rPr lang="hr-HR" dirty="0" smtClean="0"/>
              <a:t>. (7)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primis</a:t>
            </a:r>
            <a:r>
              <a:rPr lang="hr-HR" dirty="0" smtClean="0"/>
              <a:t> </a:t>
            </a:r>
            <a:r>
              <a:rPr lang="hr-HR" dirty="0" err="1" smtClean="0"/>
              <a:t>Maecenas</a:t>
            </a:r>
            <a:r>
              <a:rPr lang="hr-HR" dirty="0" smtClean="0"/>
              <a:t>, </a:t>
            </a:r>
            <a:r>
              <a:rPr lang="hr-HR" dirty="0" err="1" smtClean="0"/>
              <a:t>qui</a:t>
            </a:r>
            <a:r>
              <a:rPr lang="hr-HR" dirty="0" smtClean="0"/>
              <a:t> </a:t>
            </a:r>
            <a:r>
              <a:rPr lang="hr-HR" dirty="0" err="1" smtClean="0"/>
              <a:t>res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Italia</a:t>
            </a:r>
            <a:r>
              <a:rPr lang="hr-HR" dirty="0" smtClean="0"/>
              <a:t> </a:t>
            </a:r>
            <a:r>
              <a:rPr lang="hr-HR" dirty="0" err="1" smtClean="0"/>
              <a:t>tam</a:t>
            </a:r>
            <a:r>
              <a:rPr lang="hr-HR" dirty="0" smtClean="0"/>
              <a:t> </a:t>
            </a:r>
            <a:r>
              <a:rPr lang="hr-HR" dirty="0" err="1" smtClean="0"/>
              <a:t>diu</a:t>
            </a:r>
            <a:r>
              <a:rPr lang="hr-HR" dirty="0" smtClean="0"/>
              <a:t> </a:t>
            </a:r>
            <a:r>
              <a:rPr lang="hr-HR" dirty="0" err="1" smtClean="0"/>
              <a:t>administraverat</a:t>
            </a:r>
            <a:r>
              <a:rPr lang="hr-HR" dirty="0" smtClean="0"/>
              <a:t>, </a:t>
            </a:r>
            <a:r>
              <a:rPr lang="hr-HR" dirty="0" err="1" smtClean="0"/>
              <a:t>gaudebat</a:t>
            </a:r>
            <a:r>
              <a:rPr lang="hr-HR" dirty="0" smtClean="0"/>
              <a:t> </a:t>
            </a:r>
            <a:r>
              <a:rPr lang="hr-HR" dirty="0" err="1" smtClean="0"/>
              <a:t>quod</a:t>
            </a:r>
            <a:r>
              <a:rPr lang="hr-HR" dirty="0" smtClean="0"/>
              <a:t> </a:t>
            </a:r>
            <a:r>
              <a:rPr lang="hr-HR" dirty="0" err="1" smtClean="0"/>
              <a:t>tantum</a:t>
            </a:r>
            <a:r>
              <a:rPr lang="hr-HR" dirty="0" smtClean="0"/>
              <a:t> </a:t>
            </a:r>
            <a:r>
              <a:rPr lang="hr-HR" dirty="0" err="1" smtClean="0"/>
              <a:t>onus</a:t>
            </a:r>
            <a:r>
              <a:rPr lang="hr-HR" dirty="0" smtClean="0"/>
              <a:t> </a:t>
            </a:r>
            <a:r>
              <a:rPr lang="hr-HR" dirty="0" err="1" smtClean="0"/>
              <a:t>deponere</a:t>
            </a:r>
            <a:r>
              <a:rPr lang="hr-HR" dirty="0" smtClean="0"/>
              <a:t> </a:t>
            </a:r>
            <a:r>
              <a:rPr lang="hr-HR" dirty="0" err="1" smtClean="0"/>
              <a:t>potuit</a:t>
            </a:r>
            <a:r>
              <a:rPr lang="hr-HR" dirty="0" smtClean="0"/>
              <a:t>. (8)</a:t>
            </a:r>
            <a:r>
              <a:rPr lang="hr-HR" dirty="0" err="1" smtClean="0"/>
              <a:t>Omnes</a:t>
            </a:r>
            <a:r>
              <a:rPr lang="hr-HR" dirty="0" smtClean="0"/>
              <a:t> </a:t>
            </a:r>
            <a:r>
              <a:rPr lang="hr-HR" dirty="0" err="1" smtClean="0"/>
              <a:t>credebant</a:t>
            </a:r>
            <a:r>
              <a:rPr lang="hr-HR" dirty="0" smtClean="0"/>
              <a:t> bella </a:t>
            </a:r>
            <a:r>
              <a:rPr lang="hr-HR" dirty="0" err="1" smtClean="0"/>
              <a:t>confecta</a:t>
            </a:r>
            <a:r>
              <a:rPr lang="hr-HR" dirty="0" smtClean="0"/>
              <a:t> </a:t>
            </a:r>
            <a:r>
              <a:rPr lang="hr-HR" dirty="0" err="1" smtClean="0"/>
              <a:t>esse</a:t>
            </a:r>
            <a:r>
              <a:rPr lang="hr-HR" dirty="0" smtClean="0"/>
              <a:t> </a:t>
            </a:r>
            <a:r>
              <a:rPr lang="hr-HR" dirty="0" err="1" smtClean="0"/>
              <a:t>sperabantque</a:t>
            </a:r>
            <a:r>
              <a:rPr lang="hr-HR" dirty="0" smtClean="0"/>
              <a:t> </a:t>
            </a:r>
            <a:r>
              <a:rPr lang="hr-HR" dirty="0" err="1" smtClean="0"/>
              <a:t>numquam</a:t>
            </a:r>
            <a:r>
              <a:rPr lang="hr-HR" dirty="0" smtClean="0"/>
              <a:t> </a:t>
            </a:r>
            <a:r>
              <a:rPr lang="hr-HR" dirty="0" err="1" smtClean="0"/>
              <a:t>postea</a:t>
            </a:r>
            <a:r>
              <a:rPr lang="hr-HR" dirty="0" smtClean="0"/>
              <a:t> </a:t>
            </a:r>
            <a:r>
              <a:rPr lang="hr-HR" dirty="0" err="1" smtClean="0"/>
              <a:t>cives</a:t>
            </a:r>
            <a:r>
              <a:rPr lang="hr-HR" dirty="0" smtClean="0"/>
              <a:t> </a:t>
            </a:r>
            <a:r>
              <a:rPr lang="hr-HR" dirty="0" err="1" smtClean="0"/>
              <a:t>cum</a:t>
            </a:r>
            <a:r>
              <a:rPr lang="hr-HR" dirty="0" smtClean="0"/>
              <a:t> </a:t>
            </a:r>
            <a:r>
              <a:rPr lang="hr-HR" dirty="0" err="1" smtClean="0"/>
              <a:t>civibus</a:t>
            </a:r>
            <a:r>
              <a:rPr lang="hr-HR" dirty="0" smtClean="0"/>
              <a:t> </a:t>
            </a:r>
            <a:r>
              <a:rPr lang="hr-HR" dirty="0" err="1" smtClean="0"/>
              <a:t>pugnaturos</a:t>
            </a:r>
            <a:r>
              <a:rPr lang="hr-HR" dirty="0" smtClean="0"/>
              <a:t> </a:t>
            </a:r>
            <a:r>
              <a:rPr lang="hr-HR" dirty="0" err="1" smtClean="0"/>
              <a:t>esse</a:t>
            </a:r>
            <a:r>
              <a:rPr lang="hr-HR" dirty="0" smtClean="0"/>
              <a:t>.</a:t>
            </a:r>
          </a:p>
          <a:p>
            <a:pPr>
              <a:buNone/>
            </a:pPr>
            <a:r>
              <a:rPr lang="hr-HR" i="1" dirty="0" smtClean="0"/>
              <a:t>Ulomak iz teksta </a:t>
            </a:r>
            <a:r>
              <a:rPr lang="hr-HR" i="1" dirty="0" err="1" smtClean="0"/>
              <a:t>Caesar</a:t>
            </a:r>
            <a:r>
              <a:rPr lang="hr-HR" i="1" dirty="0" smtClean="0"/>
              <a:t> </a:t>
            </a:r>
            <a:r>
              <a:rPr lang="hr-HR" i="1" dirty="0" err="1" smtClean="0"/>
              <a:t>Augustus</a:t>
            </a:r>
            <a:r>
              <a:rPr lang="hr-HR" i="1" dirty="0" smtClean="0"/>
              <a:t> iz udžbenika </a:t>
            </a:r>
            <a:r>
              <a:rPr lang="hr-HR" i="1" dirty="0" err="1" smtClean="0"/>
              <a:t>Oxford</a:t>
            </a:r>
            <a:r>
              <a:rPr lang="hr-HR" i="1" dirty="0" smtClean="0"/>
              <a:t> Latin </a:t>
            </a:r>
            <a:r>
              <a:rPr lang="hr-HR" i="1" dirty="0" err="1" smtClean="0"/>
              <a:t>Course</a:t>
            </a:r>
            <a:r>
              <a:rPr lang="hr-HR" i="1" dirty="0" smtClean="0"/>
              <a:t> II</a:t>
            </a:r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jan">
  <a:themeElements>
    <a:clrScheme name="Medij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j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j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55</TotalTime>
  <Words>356</Words>
  <Application>Microsoft Office PowerPoint</Application>
  <PresentationFormat>Prikaz na zaslonu (4:3)</PresentationFormat>
  <Paragraphs>57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8" baseType="lpstr">
      <vt:lpstr>Medijan</vt:lpstr>
      <vt:lpstr>Primjer pisane provjere znanja temeljene na obrazovnim ishodima državne mature (opće gimnazije)  </vt:lpstr>
      <vt:lpstr>Obrazovni ishodi državne mature za latinski jezik</vt:lpstr>
      <vt:lpstr>Treća školska zadaća za 2. razred opće, matematičke i jezične gimnazije</vt:lpstr>
      <vt:lpstr>Dodatni dijelovi za ovu pisanu provjeru znanja</vt:lpstr>
      <vt:lpstr>Pisana provjera znanja ili školska zadaća</vt:lpstr>
      <vt:lpstr>BROJ PITANJA I BODOVI</vt:lpstr>
      <vt:lpstr>TEKST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Primjer pisane provjere znanja temeljene na obrazovnim ishodima državne mature (opće gimnazije)</dc:title>
  <dc:creator>Barbara i Franz</dc:creator>
  <cp:lastModifiedBy>Barbara i Franz</cp:lastModifiedBy>
  <cp:revision>6</cp:revision>
  <dcterms:created xsi:type="dcterms:W3CDTF">2013-02-22T20:09:22Z</dcterms:created>
  <dcterms:modified xsi:type="dcterms:W3CDTF">2013-02-22T21:04:35Z</dcterms:modified>
</cp:coreProperties>
</file>